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6" r:id="rId2"/>
    <p:sldId id="297" r:id="rId3"/>
    <p:sldId id="300" r:id="rId4"/>
    <p:sldId id="301" r:id="rId5"/>
    <p:sldId id="299" r:id="rId6"/>
    <p:sldId id="305" r:id="rId7"/>
    <p:sldId id="304" r:id="rId8"/>
    <p:sldId id="303" r:id="rId9"/>
    <p:sldId id="298" r:id="rId10"/>
    <p:sldId id="306" r:id="rId11"/>
    <p:sldId id="311" r:id="rId12"/>
    <p:sldId id="312" r:id="rId13"/>
    <p:sldId id="313" r:id="rId14"/>
    <p:sldId id="317" r:id="rId15"/>
    <p:sldId id="318" r:id="rId16"/>
    <p:sldId id="319" r:id="rId17"/>
    <p:sldId id="326" r:id="rId18"/>
    <p:sldId id="310" r:id="rId19"/>
    <p:sldId id="323" r:id="rId20"/>
    <p:sldId id="320" r:id="rId21"/>
    <p:sldId id="329" r:id="rId22"/>
    <p:sldId id="324" r:id="rId23"/>
    <p:sldId id="328" r:id="rId24"/>
    <p:sldId id="330" r:id="rId25"/>
    <p:sldId id="331" r:id="rId26"/>
    <p:sldId id="332" r:id="rId27"/>
    <p:sldId id="333" r:id="rId28"/>
    <p:sldId id="322" r:id="rId29"/>
    <p:sldId id="334" r:id="rId30"/>
    <p:sldId id="335" r:id="rId31"/>
    <p:sldId id="314" r:id="rId32"/>
    <p:sldId id="315" r:id="rId33"/>
    <p:sldId id="321" r:id="rId34"/>
    <p:sldId id="295" r:id="rId35"/>
    <p:sldId id="327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9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57F89-F010-4128-BB6E-D909DAACB5E8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697A7-AD62-4AF8-BBB5-C8CACCFF54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76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AB14-2E75-4A29-A0AA-C884A9563DC7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7143-D65E-4787-B9CC-FDD335CA52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46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AB14-2E75-4A29-A0AA-C884A9563DC7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7143-D65E-4787-B9CC-FDD335CA52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64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AB14-2E75-4A29-A0AA-C884A9563DC7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7143-D65E-4787-B9CC-FDD335CA52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46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AB14-2E75-4A29-A0AA-C884A9563DC7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7143-D65E-4787-B9CC-FDD335CA52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58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AB14-2E75-4A29-A0AA-C884A9563DC7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7143-D65E-4787-B9CC-FDD335CA52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61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AB14-2E75-4A29-A0AA-C884A9563DC7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7143-D65E-4787-B9CC-FDD335CA52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31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AB14-2E75-4A29-A0AA-C884A9563DC7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7143-D65E-4787-B9CC-FDD335CA52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6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AB14-2E75-4A29-A0AA-C884A9563DC7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7143-D65E-4787-B9CC-FDD335CA52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72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AB14-2E75-4A29-A0AA-C884A9563DC7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7143-D65E-4787-B9CC-FDD335CA52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91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AB14-2E75-4A29-A0AA-C884A9563DC7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7143-D65E-4787-B9CC-FDD335CA52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82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AB14-2E75-4A29-A0AA-C884A9563DC7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7143-D65E-4787-B9CC-FDD335CA52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66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FAB14-2E75-4A29-A0AA-C884A9563DC7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87143-D65E-4787-B9CC-FDD335CA52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51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6192688" cy="4728207"/>
          </a:xfrm>
        </p:spPr>
      </p:pic>
      <p:sp>
        <p:nvSpPr>
          <p:cNvPr id="6" name="CaixaDeTexto 5"/>
          <p:cNvSpPr txBox="1"/>
          <p:nvPr/>
        </p:nvSpPr>
        <p:spPr>
          <a:xfrm>
            <a:off x="1547664" y="476672"/>
            <a:ext cx="79208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b="1" dirty="0" smtClean="0">
              <a:solidFill>
                <a:srgbClr val="FF0000"/>
              </a:solidFill>
            </a:endParaRPr>
          </a:p>
          <a:p>
            <a:pPr algn="ctr"/>
            <a:endParaRPr lang="pt-BR" sz="3200" b="1" dirty="0">
              <a:solidFill>
                <a:srgbClr val="FF0000"/>
              </a:solidFill>
            </a:endParaRPr>
          </a:p>
          <a:p>
            <a:pPr algn="ctr"/>
            <a:endParaRPr lang="pt-BR" sz="32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5200" b="1" dirty="0" smtClean="0">
                <a:solidFill>
                  <a:srgbClr val="92D050"/>
                </a:solidFill>
              </a:rPr>
              <a:t>Ser Conselheiro!</a:t>
            </a:r>
            <a:endParaRPr lang="pt-BR" sz="5200" b="1" dirty="0">
              <a:solidFill>
                <a:srgbClr val="92D050"/>
              </a:solidFill>
            </a:endParaRPr>
          </a:p>
          <a:p>
            <a:pPr algn="ctr"/>
            <a:endParaRPr lang="pt-BR" sz="3200" b="1" dirty="0" smtClean="0"/>
          </a:p>
          <a:p>
            <a:pPr algn="ctr"/>
            <a:endParaRPr lang="pt-BR" sz="3200" b="1" dirty="0"/>
          </a:p>
          <a:p>
            <a:pPr algn="ctr"/>
            <a:r>
              <a:rPr lang="pt-BR" sz="3200" b="1" dirty="0" smtClean="0">
                <a:solidFill>
                  <a:srgbClr val="FF0000"/>
                </a:solidFill>
              </a:rPr>
              <a:t>Ana Maria Caldeira Oliveira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7030A0"/>
                </a:solidFill>
              </a:rPr>
              <a:t>Controle social de uma política pública</a:t>
            </a:r>
            <a:endParaRPr lang="pt-BR" sz="4000" b="1" dirty="0">
              <a:solidFill>
                <a:srgbClr val="7030A0"/>
              </a:solidFill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rgbClr val="00B050"/>
                </a:solidFill>
              </a:rPr>
              <a:t>Fases da Política Pública</a:t>
            </a:r>
          </a:p>
          <a:p>
            <a:pPr marL="0" indent="0">
              <a:buNone/>
            </a:pPr>
            <a:r>
              <a:rPr lang="pt-BR" dirty="0" smtClean="0"/>
              <a:t>1</a:t>
            </a:r>
            <a:r>
              <a:rPr lang="pt-BR" dirty="0"/>
              <a:t>. identificação de </a:t>
            </a:r>
            <a:r>
              <a:rPr lang="pt-BR" dirty="0" smtClean="0"/>
              <a:t>problema;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2. </a:t>
            </a:r>
            <a:r>
              <a:rPr lang="pt-BR" dirty="0" smtClean="0"/>
              <a:t>diagnóstico;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3. elaboração da política pública </a:t>
            </a:r>
            <a:r>
              <a:rPr lang="pt-BR" dirty="0" smtClean="0"/>
              <a:t>que responderá ao problema;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4. aprovação da </a:t>
            </a:r>
            <a:r>
              <a:rPr lang="pt-BR" dirty="0" smtClean="0"/>
              <a:t>política;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5. </a:t>
            </a:r>
            <a:r>
              <a:rPr lang="pt-BR" dirty="0" smtClean="0"/>
              <a:t>planejamento;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6. </a:t>
            </a:r>
            <a:r>
              <a:rPr lang="pt-BR" dirty="0" smtClean="0"/>
              <a:t>implementação;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7. monitoramento e </a:t>
            </a:r>
            <a:r>
              <a:rPr lang="pt-BR" dirty="0" smtClean="0"/>
              <a:t>avaliação.</a:t>
            </a:r>
            <a:endParaRPr lang="pt-BR" dirty="0"/>
          </a:p>
        </p:txBody>
      </p:sp>
      <p:sp>
        <p:nvSpPr>
          <p:cNvPr id="13" name="Texto explicativo em forma de nuvem 12"/>
          <p:cNvSpPr/>
          <p:nvPr/>
        </p:nvSpPr>
        <p:spPr>
          <a:xfrm>
            <a:off x="4211960" y="1052736"/>
            <a:ext cx="4824536" cy="5112568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b="1" dirty="0" smtClean="0">
                <a:solidFill>
                  <a:schemeClr val="tx1"/>
                </a:solidFill>
              </a:rPr>
              <a:t>Em </a:t>
            </a:r>
            <a:r>
              <a:rPr lang="pt-BR" sz="2200" b="1" dirty="0">
                <a:solidFill>
                  <a:schemeClr val="tx1"/>
                </a:solidFill>
              </a:rPr>
              <a:t>sua opinião, em </a:t>
            </a:r>
            <a:r>
              <a:rPr lang="pt-BR" sz="2200" b="1" dirty="0" smtClean="0">
                <a:solidFill>
                  <a:schemeClr val="tx1"/>
                </a:solidFill>
              </a:rPr>
              <a:t>quais etapas </a:t>
            </a:r>
            <a:r>
              <a:rPr lang="pt-BR" sz="2200" b="1" dirty="0">
                <a:solidFill>
                  <a:schemeClr val="tx1"/>
                </a:solidFill>
              </a:rPr>
              <a:t>da política pública a </a:t>
            </a:r>
            <a:r>
              <a:rPr lang="pt-BR" sz="2200" b="1" dirty="0" smtClean="0">
                <a:solidFill>
                  <a:schemeClr val="tx1"/>
                </a:solidFill>
              </a:rPr>
              <a:t>comunidade organizada </a:t>
            </a:r>
            <a:r>
              <a:rPr lang="pt-BR" sz="2200" b="1" dirty="0">
                <a:solidFill>
                  <a:schemeClr val="tx1"/>
                </a:solidFill>
              </a:rPr>
              <a:t>mais exerce o controle </a:t>
            </a:r>
            <a:r>
              <a:rPr lang="pt-BR" sz="2200" b="1" dirty="0" smtClean="0">
                <a:solidFill>
                  <a:schemeClr val="tx1"/>
                </a:solidFill>
              </a:rPr>
              <a:t>social e por quê? De  que </a:t>
            </a:r>
            <a:r>
              <a:rPr lang="pt-BR" sz="2200" b="1" dirty="0">
                <a:solidFill>
                  <a:schemeClr val="tx1"/>
                </a:solidFill>
              </a:rPr>
              <a:t>maneira a </a:t>
            </a:r>
            <a:r>
              <a:rPr lang="pt-BR" sz="2200" b="1" dirty="0" smtClean="0">
                <a:solidFill>
                  <a:schemeClr val="tx1"/>
                </a:solidFill>
              </a:rPr>
              <a:t>comunidade pode </a:t>
            </a:r>
            <a:r>
              <a:rPr lang="pt-BR" sz="2200" b="1" dirty="0">
                <a:solidFill>
                  <a:schemeClr val="tx1"/>
                </a:solidFill>
              </a:rPr>
              <a:t>realizar controle social em cada uma</a:t>
            </a:r>
          </a:p>
          <a:p>
            <a:r>
              <a:rPr lang="pt-BR" sz="2200" b="1" dirty="0">
                <a:solidFill>
                  <a:schemeClr val="tx1"/>
                </a:solidFill>
              </a:rPr>
              <a:t>das fases do ciclo </a:t>
            </a:r>
            <a:r>
              <a:rPr lang="pt-BR" sz="2200" b="1" dirty="0" smtClean="0">
                <a:solidFill>
                  <a:schemeClr val="tx1"/>
                </a:solidFill>
              </a:rPr>
              <a:t>da política pública?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Ser representante e </a:t>
            </a:r>
            <a:r>
              <a:rPr lang="pt-BR" b="1" dirty="0" smtClean="0">
                <a:solidFill>
                  <a:srgbClr val="00B050"/>
                </a:solidFill>
              </a:rPr>
              <a:t>representar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Quando </a:t>
            </a:r>
            <a:r>
              <a:rPr lang="pt-BR" dirty="0"/>
              <a:t>alguém se </a:t>
            </a:r>
            <a:r>
              <a:rPr lang="pt-BR" dirty="0" smtClean="0"/>
              <a:t>apresenta como </a:t>
            </a:r>
            <a:r>
              <a:rPr lang="pt-BR" dirty="0"/>
              <a:t>representante do bairro ou do movimento, esperamos que ele ou ela </a:t>
            </a:r>
            <a:r>
              <a:rPr lang="pt-BR" dirty="0" smtClean="0"/>
              <a:t>vá defender </a:t>
            </a:r>
            <a:r>
              <a:rPr lang="pt-BR" dirty="0"/>
              <a:t>os interesses do bairro ou </a:t>
            </a:r>
            <a:r>
              <a:rPr lang="pt-BR" dirty="0" smtClean="0"/>
              <a:t>do movimento </a:t>
            </a:r>
            <a:r>
              <a:rPr lang="pt-BR" dirty="0"/>
              <a:t>em um debate, já que </a:t>
            </a:r>
            <a:r>
              <a:rPr lang="pt-BR" dirty="0" smtClean="0"/>
              <a:t>não é possível, </a:t>
            </a:r>
            <a:r>
              <a:rPr lang="pt-BR" dirty="0"/>
              <a:t>que todas as pessoas do bairro ou do </a:t>
            </a:r>
            <a:r>
              <a:rPr lang="pt-BR" dirty="0" smtClean="0"/>
              <a:t>movimento estejam </a:t>
            </a:r>
            <a:r>
              <a:rPr lang="pt-BR" dirty="0"/>
              <a:t>presentes ou se manifestem em um debate.</a:t>
            </a:r>
          </a:p>
        </p:txBody>
      </p:sp>
      <p:sp>
        <p:nvSpPr>
          <p:cNvPr id="4" name="Texto explicativo em seta para baixo 3"/>
          <p:cNvSpPr/>
          <p:nvPr/>
        </p:nvSpPr>
        <p:spPr>
          <a:xfrm>
            <a:off x="899592" y="1484784"/>
            <a:ext cx="7344816" cy="2016224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Representar significa “fazer as vezes do outro” ou “estar no lugar do outro” em um determinado momento ou espaço. </a:t>
            </a:r>
          </a:p>
        </p:txBody>
      </p:sp>
    </p:spTree>
    <p:extLst>
      <p:ext uri="{BB962C8B-B14F-4D97-AF65-F5344CB8AC3E}">
        <p14:creationId xmlns:p14="http://schemas.microsoft.com/office/powerpoint/2010/main" val="205472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 </a:t>
            </a:r>
            <a:r>
              <a:rPr lang="pt-BR" sz="4800" b="1" dirty="0">
                <a:solidFill>
                  <a:srgbClr val="00B050"/>
                </a:solidFill>
              </a:rPr>
              <a:t>U</a:t>
            </a:r>
            <a:r>
              <a:rPr lang="pt-BR" sz="4800" b="1" dirty="0" smtClean="0">
                <a:solidFill>
                  <a:srgbClr val="00B050"/>
                </a:solidFill>
              </a:rPr>
              <a:t>m bom representante</a:t>
            </a:r>
            <a:r>
              <a:rPr lang="pt-BR" sz="4800" b="1" dirty="0">
                <a:solidFill>
                  <a:srgbClr val="00B050"/>
                </a:solidFill>
              </a:rPr>
              <a:t>!</a:t>
            </a:r>
            <a:endParaRPr lang="pt-BR" sz="4800" dirty="0">
              <a:solidFill>
                <a:srgbClr val="00B050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261392" y="1340768"/>
            <a:ext cx="4139952" cy="260285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Em primeiro lugar, </a:t>
            </a:r>
            <a:endParaRPr lang="pt-BR" sz="20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ele </a:t>
            </a:r>
            <a:r>
              <a:rPr lang="pt-BR" sz="2000" b="1" dirty="0">
                <a:solidFill>
                  <a:schemeClr val="tx1"/>
                </a:solidFill>
              </a:rPr>
              <a:t>é autorizado pela comunidade para falar em nome dela, seja através de uma </a:t>
            </a:r>
            <a:r>
              <a:rPr lang="pt-BR" sz="2000" b="1" dirty="0" smtClean="0">
                <a:solidFill>
                  <a:schemeClr val="tx1"/>
                </a:solidFill>
              </a:rPr>
              <a:t>votação ou </a:t>
            </a:r>
            <a:r>
              <a:rPr lang="pt-BR" sz="2000" b="1" dirty="0">
                <a:solidFill>
                  <a:schemeClr val="tx1"/>
                </a:solidFill>
              </a:rPr>
              <a:t>indicação para representar a comunidade. </a:t>
            </a:r>
          </a:p>
        </p:txBody>
      </p:sp>
      <p:sp>
        <p:nvSpPr>
          <p:cNvPr id="8" name="Elipse 7"/>
          <p:cNvSpPr/>
          <p:nvPr/>
        </p:nvSpPr>
        <p:spPr>
          <a:xfrm>
            <a:off x="2331368" y="3923540"/>
            <a:ext cx="5040560" cy="29523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Ele também deve ter mecanismos para prestar contas de sua atuação junto à comunidade e </a:t>
            </a:r>
            <a:r>
              <a:rPr lang="pt-BR" b="1" dirty="0" smtClean="0">
                <a:solidFill>
                  <a:schemeClr val="tx1"/>
                </a:solidFill>
              </a:rPr>
              <a:t>buscar informações </a:t>
            </a:r>
            <a:r>
              <a:rPr lang="pt-BR" b="1" dirty="0">
                <a:solidFill>
                  <a:schemeClr val="tx1"/>
                </a:solidFill>
              </a:rPr>
              <a:t>sobre as preferências de seus representados, para que possa ter clareza de como desempenhar seu papel </a:t>
            </a:r>
            <a:r>
              <a:rPr lang="pt-BR" b="1" dirty="0" smtClean="0">
                <a:solidFill>
                  <a:schemeClr val="tx1"/>
                </a:solidFill>
              </a:rPr>
              <a:t>no </a:t>
            </a:r>
            <a:r>
              <a:rPr lang="pt-BR" b="1" dirty="0">
                <a:solidFill>
                  <a:schemeClr val="tx1"/>
                </a:solidFill>
              </a:rPr>
              <a:t>processo </a:t>
            </a:r>
            <a:r>
              <a:rPr lang="pt-BR" b="1" dirty="0" smtClean="0">
                <a:solidFill>
                  <a:schemeClr val="tx1"/>
                </a:solidFill>
              </a:rPr>
              <a:t>de negociação.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4653969" y="1320683"/>
            <a:ext cx="4392488" cy="260285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É importante os representados, ou seja, a comunidade, controlar seu representante através da busca permanente de informações sobre o encaminhamento das demandas. </a:t>
            </a: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1259632" y="4077072"/>
            <a:ext cx="864096" cy="7200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7596336" y="3975170"/>
            <a:ext cx="576064" cy="99754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49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b="1" dirty="0" smtClean="0">
                <a:solidFill>
                  <a:srgbClr val="00B0F0"/>
                </a:solidFill>
              </a:rPr>
              <a:t>Características de um bom conselheiro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b="1" dirty="0" smtClean="0">
                <a:solidFill>
                  <a:srgbClr val="92D050"/>
                </a:solidFill>
              </a:rPr>
              <a:t>Relacionamento Humano</a:t>
            </a:r>
          </a:p>
          <a:p>
            <a:pPr marL="0" indent="0" algn="just">
              <a:buNone/>
            </a:pPr>
            <a:r>
              <a:rPr lang="pt-BR" dirty="0" smtClean="0"/>
              <a:t>Ser verdadeiro, simpático e prestativo, saber respeitar o outro</a:t>
            </a:r>
            <a:r>
              <a:rPr lang="pt-BR" dirty="0"/>
              <a:t> como cidadão</a:t>
            </a:r>
            <a:r>
              <a:rPr lang="pt-BR" dirty="0" smtClean="0"/>
              <a:t> (ouvir o outro);</a:t>
            </a:r>
          </a:p>
          <a:p>
            <a:pPr algn="just"/>
            <a:r>
              <a:rPr lang="pt-BR" b="1" dirty="0" smtClean="0">
                <a:solidFill>
                  <a:srgbClr val="92D050"/>
                </a:solidFill>
              </a:rPr>
              <a:t>Disciplina</a:t>
            </a:r>
          </a:p>
          <a:p>
            <a:pPr marL="0" indent="0" algn="just">
              <a:buNone/>
            </a:pPr>
            <a:r>
              <a:rPr lang="pt-BR" dirty="0" smtClean="0"/>
              <a:t>Capacidade, disposição, persistência para buscar com planejamento, cumprir e fazer cumprir o combinado;</a:t>
            </a:r>
          </a:p>
          <a:p>
            <a:pPr algn="just"/>
            <a:r>
              <a:rPr lang="pt-BR" b="1" dirty="0" smtClean="0">
                <a:solidFill>
                  <a:srgbClr val="92D050"/>
                </a:solidFill>
              </a:rPr>
              <a:t>Ética</a:t>
            </a:r>
            <a:r>
              <a:rPr lang="pt-BR" b="1" dirty="0" smtClean="0">
                <a:solidFill>
                  <a:schemeClr val="accent1"/>
                </a:solidFill>
              </a:rPr>
              <a:t> </a:t>
            </a:r>
            <a:r>
              <a:rPr lang="pt-BR" dirty="0" smtClean="0"/>
              <a:t>(bons </a:t>
            </a:r>
            <a:r>
              <a:rPr lang="pt-BR" dirty="0"/>
              <a:t>costumes, </a:t>
            </a:r>
            <a:r>
              <a:rPr lang="pt-BR" dirty="0" smtClean="0"/>
              <a:t> </a:t>
            </a:r>
            <a:r>
              <a:rPr lang="pt-BR" dirty="0"/>
              <a:t>bom comportamento e a boa </a:t>
            </a:r>
            <a:r>
              <a:rPr lang="pt-BR" dirty="0" smtClean="0"/>
              <a:t>fé)</a:t>
            </a:r>
          </a:p>
          <a:p>
            <a:pPr marL="0" indent="0" algn="just">
              <a:buNone/>
            </a:pPr>
            <a:r>
              <a:rPr lang="pt-BR" dirty="0" smtClean="0"/>
              <a:t>Respeitar o regimento do conselho, respeitar os interesses dos representados acima dos </a:t>
            </a:r>
            <a:r>
              <a:rPr lang="pt-BR" dirty="0"/>
              <a:t>interesses </a:t>
            </a:r>
            <a:r>
              <a:rPr lang="pt-BR" dirty="0" smtClean="0"/>
              <a:t>particulares.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6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/>
          <a:lstStyle/>
          <a:p>
            <a:r>
              <a:rPr lang="pt-BR" b="1" dirty="0" smtClean="0">
                <a:solidFill>
                  <a:srgbClr val="7030A0"/>
                </a:solidFill>
              </a:rPr>
              <a:t>A realidade</a:t>
            </a:r>
            <a:endParaRPr lang="pt-BR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44" y="3540313"/>
            <a:ext cx="766834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 explicativo retangular 4"/>
          <p:cNvSpPr/>
          <p:nvPr/>
        </p:nvSpPr>
        <p:spPr>
          <a:xfrm>
            <a:off x="4499992" y="2236126"/>
            <a:ext cx="3923928" cy="2345001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i="1" dirty="0">
                <a:solidFill>
                  <a:schemeClr val="tx1"/>
                </a:solidFill>
              </a:rPr>
              <a:t>“Não foi feito controle social. Foi feito controle pessoal”</a:t>
            </a:r>
            <a:r>
              <a:rPr lang="pt-BR" sz="2400" dirty="0">
                <a:solidFill>
                  <a:schemeClr val="tx1"/>
                </a:solidFill>
              </a:rPr>
              <a:t> (Diário de campo, plenária de usuários, 12/08/2009).</a:t>
            </a:r>
          </a:p>
        </p:txBody>
      </p:sp>
      <p:sp>
        <p:nvSpPr>
          <p:cNvPr id="8" name="Texto explicativo retangular 7"/>
          <p:cNvSpPr/>
          <p:nvPr/>
        </p:nvSpPr>
        <p:spPr>
          <a:xfrm>
            <a:off x="971600" y="1700808"/>
            <a:ext cx="3384376" cy="2767567"/>
          </a:xfrm>
          <a:prstGeom prst="wedgeRectCallou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i="1" dirty="0" smtClean="0">
                <a:solidFill>
                  <a:schemeClr val="tx1"/>
                </a:solidFill>
              </a:rPr>
              <a:t>“Será </a:t>
            </a:r>
            <a:r>
              <a:rPr lang="pt-BR" sz="2400" i="1" dirty="0">
                <a:solidFill>
                  <a:schemeClr val="tx1"/>
                </a:solidFill>
              </a:rPr>
              <a:t>que todos que estão </a:t>
            </a:r>
            <a:r>
              <a:rPr lang="pt-BR" sz="2400" i="1" dirty="0" smtClean="0">
                <a:solidFill>
                  <a:schemeClr val="tx1"/>
                </a:solidFill>
              </a:rPr>
              <a:t>aqui estão desinteressados</a:t>
            </a:r>
            <a:r>
              <a:rPr lang="pt-BR" sz="2400" i="1" dirty="0">
                <a:solidFill>
                  <a:schemeClr val="tx1"/>
                </a:solidFill>
              </a:rPr>
              <a:t>” </a:t>
            </a:r>
            <a:endParaRPr lang="pt-BR" sz="2400" i="1" dirty="0" smtClean="0">
              <a:solidFill>
                <a:schemeClr val="tx1"/>
              </a:solidFill>
            </a:endParaRPr>
          </a:p>
          <a:p>
            <a:r>
              <a:rPr lang="pt-BR" sz="2400" dirty="0" smtClean="0">
                <a:solidFill>
                  <a:schemeClr val="tx1"/>
                </a:solidFill>
              </a:rPr>
              <a:t>(Diário </a:t>
            </a:r>
            <a:r>
              <a:rPr lang="pt-BR" sz="2400" dirty="0">
                <a:solidFill>
                  <a:schemeClr val="tx1"/>
                </a:solidFill>
              </a:rPr>
              <a:t>de campo, reunião extraordinária, 30/07/2009</a:t>
            </a:r>
            <a:r>
              <a:rPr lang="pt-BR" sz="2400" dirty="0" smtClean="0">
                <a:solidFill>
                  <a:schemeClr val="tx1"/>
                </a:solidFill>
              </a:rPr>
              <a:t>)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9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756083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 explicativo retangular com cantos arredondados 4"/>
          <p:cNvSpPr/>
          <p:nvPr/>
        </p:nvSpPr>
        <p:spPr>
          <a:xfrm>
            <a:off x="1115616" y="1700808"/>
            <a:ext cx="3168352" cy="2916904"/>
          </a:xfrm>
          <a:prstGeom prst="wedgeRoundRectCallou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i="1" dirty="0">
                <a:solidFill>
                  <a:schemeClr val="tx1"/>
                </a:solidFill>
              </a:rPr>
              <a:t>“Conheço as dificuldades... mas, deparo com os interesses pessoais... estou decepcionado” </a:t>
            </a:r>
            <a:r>
              <a:rPr lang="pt-BR" sz="2400" dirty="0">
                <a:solidFill>
                  <a:schemeClr val="tx1"/>
                </a:solidFill>
              </a:rPr>
              <a:t>(Diário de campo, plenária de usuários, 12/08/2009). </a:t>
            </a:r>
          </a:p>
        </p:txBody>
      </p:sp>
      <p:sp>
        <p:nvSpPr>
          <p:cNvPr id="6" name="Texto explicativo retangular 5"/>
          <p:cNvSpPr/>
          <p:nvPr/>
        </p:nvSpPr>
        <p:spPr>
          <a:xfrm>
            <a:off x="4427984" y="2636912"/>
            <a:ext cx="3888432" cy="2196824"/>
          </a:xfrm>
          <a:prstGeom prst="wedgeRectCallou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i="1" dirty="0">
                <a:solidFill>
                  <a:schemeClr val="tx1"/>
                </a:solidFill>
              </a:rPr>
              <a:t>“A vaidade pessoal e o interesse pessoal sobrepõem aos interesses dos usuários da ponta”</a:t>
            </a:r>
            <a:r>
              <a:rPr lang="pt-BR" sz="2400" dirty="0">
                <a:solidFill>
                  <a:schemeClr val="tx1"/>
                </a:solidFill>
              </a:rPr>
              <a:t> (Diário de campo, plenária de usuários, 12/08/2009). </a:t>
            </a:r>
          </a:p>
        </p:txBody>
      </p:sp>
    </p:spTree>
    <p:extLst>
      <p:ext uri="{BB962C8B-B14F-4D97-AF65-F5344CB8AC3E}">
        <p14:creationId xmlns:p14="http://schemas.microsoft.com/office/powerpoint/2010/main" val="83597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6768752" cy="299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 explicativo retangular com cantos arredondados 4"/>
          <p:cNvSpPr/>
          <p:nvPr/>
        </p:nvSpPr>
        <p:spPr>
          <a:xfrm>
            <a:off x="1043608" y="1988840"/>
            <a:ext cx="6984776" cy="2448272"/>
          </a:xfrm>
          <a:prstGeom prst="wedgeRoundRectCallou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20000"/>
              </a:spcBef>
            </a:pPr>
            <a:r>
              <a:rPr lang="pt-BR" sz="3200" i="1" dirty="0" smtClean="0">
                <a:solidFill>
                  <a:prstClr val="black"/>
                </a:solidFill>
              </a:rPr>
              <a:t>Qual </a:t>
            </a:r>
            <a:r>
              <a:rPr lang="pt-BR" sz="3200" i="1" dirty="0">
                <a:solidFill>
                  <a:prstClr val="black"/>
                </a:solidFill>
              </a:rPr>
              <a:t>é o critério de escolha para as viagens? A participação precisa de regras”</a:t>
            </a:r>
            <a:r>
              <a:rPr lang="pt-BR" sz="3200" dirty="0">
                <a:solidFill>
                  <a:prstClr val="black"/>
                </a:solidFill>
              </a:rPr>
              <a:t> (Gravação da reunião ordinária, 07/05/2009).</a:t>
            </a:r>
            <a:r>
              <a:rPr lang="pt-BR" sz="3200" i="1" dirty="0">
                <a:solidFill>
                  <a:prstClr val="black"/>
                </a:solidFill>
              </a:rPr>
              <a:t>“</a:t>
            </a:r>
            <a:endParaRPr lang="pt-BR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6192688" cy="4728207"/>
          </a:xfrm>
        </p:spPr>
      </p:pic>
      <p:sp>
        <p:nvSpPr>
          <p:cNvPr id="6" name="CaixaDeTexto 5"/>
          <p:cNvSpPr txBox="1"/>
          <p:nvPr/>
        </p:nvSpPr>
        <p:spPr>
          <a:xfrm>
            <a:off x="1547664" y="476672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               Parte II</a:t>
            </a:r>
          </a:p>
          <a:p>
            <a:pPr algn="ctr"/>
            <a:endParaRPr lang="pt-BR" sz="3200" b="1" dirty="0">
              <a:solidFill>
                <a:srgbClr val="FF0000"/>
              </a:solidFill>
            </a:endParaRPr>
          </a:p>
          <a:p>
            <a:pPr algn="ctr"/>
            <a:endParaRPr lang="pt-BR" sz="32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5200" b="1" dirty="0" smtClean="0">
                <a:solidFill>
                  <a:srgbClr val="92D050"/>
                </a:solidFill>
              </a:rPr>
              <a:t>Ser Conselheiro!</a:t>
            </a:r>
            <a:endParaRPr lang="pt-BR" sz="5200" b="1" dirty="0">
              <a:solidFill>
                <a:srgbClr val="92D050"/>
              </a:solidFill>
            </a:endParaRPr>
          </a:p>
          <a:p>
            <a:pPr algn="ctr"/>
            <a:endParaRPr lang="pt-BR" sz="3200" b="1" dirty="0" smtClean="0"/>
          </a:p>
          <a:p>
            <a:pPr algn="ctr"/>
            <a:endParaRPr lang="pt-BR" sz="3200" b="1" dirty="0"/>
          </a:p>
          <a:p>
            <a:pPr algn="ctr"/>
            <a:r>
              <a:rPr lang="pt-BR" sz="3200" b="1" dirty="0" smtClean="0">
                <a:solidFill>
                  <a:srgbClr val="FF0000"/>
                </a:solidFill>
              </a:rPr>
              <a:t>Ana Maria Caldeira Oliveira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Consequências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E é assim, em um exercício de aproximação, que conselhos de políticas públicas começam a ser tomados como instituições políticas formais.</a:t>
            </a:r>
          </a:p>
          <a:p>
            <a:pPr algn="just"/>
            <a:r>
              <a:rPr lang="pt-BR" dirty="0"/>
              <a:t>REIS e ARANTES (2010) observam que pesará sobre os atores políticos, inseridos nas inovações constitucionais, o mesmo paradoxo do exercício eficaz e da contenção do poder que receberam.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4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 algn="just"/>
            <a:r>
              <a:rPr lang="pt-BR" sz="3600" dirty="0" smtClean="0"/>
              <a:t>Para </a:t>
            </a:r>
            <a:r>
              <a:rPr lang="pt-BR" sz="3600" dirty="0"/>
              <a:t>ESCOREL e MOREIRA (2009), a representação nos conselhos apresenta as mesmas características, as mesmas dificuldades e os mesmos problemas da representação político partidária. Dessa maneira, depara-se com o </a:t>
            </a:r>
            <a:r>
              <a:rPr lang="pt-BR" sz="3600" b="1" dirty="0"/>
              <a:t>autoritarismo, o elitismo, práticas clientelistas e fisiológicas e o corporativismo na defesa dos interesses particulares.</a:t>
            </a:r>
          </a:p>
        </p:txBody>
      </p:sp>
    </p:spTree>
    <p:extLst>
      <p:ext uri="{BB962C8B-B14F-4D97-AF65-F5344CB8AC3E}">
        <p14:creationId xmlns:p14="http://schemas.microsoft.com/office/powerpoint/2010/main" val="32624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sz="4800" b="1" dirty="0">
                <a:solidFill>
                  <a:srgbClr val="92D050"/>
                </a:solidFill>
              </a:rPr>
              <a:t>Constituição Federal de 1988 </a:t>
            </a:r>
            <a:endParaRPr lang="pt-BR" sz="4800" b="1" dirty="0" smtClean="0">
              <a:solidFill>
                <a:srgbClr val="92D050"/>
              </a:solidFill>
            </a:endParaRPr>
          </a:p>
          <a:p>
            <a:pPr marL="0" indent="0" algn="just">
              <a:buNone/>
            </a:pPr>
            <a:endParaRPr lang="pt-BR" sz="4000" b="1" dirty="0" smtClean="0"/>
          </a:p>
          <a:p>
            <a:pPr marL="0" indent="0" algn="just">
              <a:buNone/>
            </a:pPr>
            <a:r>
              <a:rPr lang="pt-BR" b="1" dirty="0" smtClean="0"/>
              <a:t>Celebramos </a:t>
            </a:r>
            <a:r>
              <a:rPr lang="pt-BR" b="1" dirty="0"/>
              <a:t>em 2013 os 25 anos da Constituição Federal de 1988, a Constituição Cidadã, assim nomeada por prever inúmeros mecanismos para que o povo faça parte da gestão pública. </a:t>
            </a:r>
          </a:p>
          <a:p>
            <a:pPr marL="0" indent="0" algn="just">
              <a:buNone/>
            </a:pPr>
            <a:r>
              <a:rPr lang="pt-BR" b="1" dirty="0"/>
              <a:t>Para Dallari trata-se realmente de assumir a cidadania, pois somente aquele que tem parte na formação da vontade geral e em sua efetiva implementação pode ser chamado de cidadão.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993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Características de um bom Conselheiro</a:t>
            </a:r>
            <a:b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Continuando...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 smtClean="0">
              <a:solidFill>
                <a:srgbClr val="00B050"/>
              </a:solidFill>
            </a:endParaRPr>
          </a:p>
          <a:p>
            <a:r>
              <a:rPr lang="pt-BR" b="1" dirty="0" smtClean="0">
                <a:solidFill>
                  <a:srgbClr val="00B050"/>
                </a:solidFill>
              </a:rPr>
              <a:t>Bom senso;</a:t>
            </a:r>
          </a:p>
          <a:p>
            <a:r>
              <a:rPr lang="pt-BR" b="1" dirty="0" smtClean="0">
                <a:solidFill>
                  <a:srgbClr val="00B050"/>
                </a:solidFill>
              </a:rPr>
              <a:t>Senso crítico;</a:t>
            </a:r>
            <a:endParaRPr lang="pt-B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3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Princípios básicos dos Conselhos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sz="3600" dirty="0"/>
              <a:t>P</a:t>
            </a:r>
            <a:r>
              <a:rPr lang="pt-BR" sz="3600" dirty="0" smtClean="0"/>
              <a:t>ara </a:t>
            </a:r>
            <a:r>
              <a:rPr lang="pt-BR" sz="3600" dirty="0"/>
              <a:t>garantir total autonomia e efetividade ao controle social, o Conselho de </a:t>
            </a:r>
            <a:r>
              <a:rPr lang="pt-BR" sz="3600" dirty="0" smtClean="0"/>
              <a:t>Política Pública </a:t>
            </a:r>
            <a:r>
              <a:rPr lang="pt-BR" sz="3600" dirty="0"/>
              <a:t>não é subordinado ao Poder Executivo (</a:t>
            </a:r>
            <a:r>
              <a:rPr lang="pt-BR" sz="3600" dirty="0" smtClean="0"/>
              <a:t>ao </a:t>
            </a:r>
            <a:r>
              <a:rPr lang="pt-BR" sz="3600" dirty="0"/>
              <a:t>prefeito, ao governador ou ao secretário </a:t>
            </a:r>
            <a:r>
              <a:rPr lang="pt-BR" sz="3600" dirty="0" smtClean="0"/>
              <a:t>da pasta, </a:t>
            </a:r>
            <a:r>
              <a:rPr lang="pt-BR" sz="3600" dirty="0"/>
              <a:t>por </a:t>
            </a:r>
            <a:r>
              <a:rPr lang="pt-BR" sz="3600" dirty="0" smtClean="0"/>
              <a:t>exemplo).</a:t>
            </a:r>
          </a:p>
          <a:p>
            <a:endParaRPr lang="pt-BR" dirty="0"/>
          </a:p>
          <a:p>
            <a:pPr algn="just"/>
            <a:r>
              <a:rPr lang="pt-BR" sz="3600" dirty="0">
                <a:solidFill>
                  <a:srgbClr val="92D050"/>
                </a:solidFill>
              </a:rPr>
              <a:t>colegiado</a:t>
            </a:r>
            <a:r>
              <a:rPr lang="pt-BR" sz="3600" dirty="0"/>
              <a:t>, ou seja, é </a:t>
            </a:r>
            <a:r>
              <a:rPr lang="pt-BR" sz="3600" dirty="0" smtClean="0"/>
              <a:t>composto </a:t>
            </a:r>
            <a:r>
              <a:rPr lang="pt-BR" sz="3600" dirty="0"/>
              <a:t>de representantes do governo e da sociedade civil, designados </a:t>
            </a:r>
            <a:r>
              <a:rPr lang="pt-BR" sz="3600" dirty="0" smtClean="0"/>
              <a:t>democraticamente; </a:t>
            </a:r>
            <a:endParaRPr lang="pt-BR" sz="3600" dirty="0"/>
          </a:p>
          <a:p>
            <a:pPr algn="just"/>
            <a:r>
              <a:rPr lang="pt-BR" sz="3600" dirty="0">
                <a:solidFill>
                  <a:srgbClr val="92D050"/>
                </a:solidFill>
              </a:rPr>
              <a:t>permanente</a:t>
            </a:r>
            <a:r>
              <a:rPr lang="pt-BR" sz="3600" dirty="0"/>
              <a:t>, isto é, tem sua existência garantida em qualquer </a:t>
            </a:r>
            <a:r>
              <a:rPr lang="pt-BR" sz="3600" dirty="0" smtClean="0"/>
              <a:t>circunstância., foi criado </a:t>
            </a:r>
            <a:r>
              <a:rPr lang="pt-BR" sz="3600" dirty="0" smtClean="0"/>
              <a:t>por lei</a:t>
            </a:r>
            <a:r>
              <a:rPr lang="pt-BR" sz="3600" dirty="0"/>
              <a:t>.</a:t>
            </a:r>
            <a:r>
              <a:rPr lang="pt-BR" sz="3600" dirty="0" smtClean="0"/>
              <a:t> </a:t>
            </a:r>
            <a:endParaRPr lang="pt-BR" sz="3600" dirty="0"/>
          </a:p>
          <a:p>
            <a:pPr algn="just"/>
            <a:r>
              <a:rPr lang="pt-BR" sz="3600" dirty="0">
                <a:solidFill>
                  <a:srgbClr val="92D050"/>
                </a:solidFill>
              </a:rPr>
              <a:t>deliberativo</a:t>
            </a:r>
            <a:r>
              <a:rPr lang="pt-BR" sz="3600" dirty="0"/>
              <a:t>, ou seja, toma decisões que devem ser cumpridas pelo poder público</a:t>
            </a:r>
            <a:r>
              <a:rPr lang="pt-BR" sz="3600" dirty="0" smtClean="0"/>
              <a:t>.</a:t>
            </a:r>
          </a:p>
          <a:p>
            <a:pPr algn="just"/>
            <a:r>
              <a:rPr lang="pt-BR" sz="3600" dirty="0" smtClean="0">
                <a:solidFill>
                  <a:srgbClr val="92D050"/>
                </a:solidFill>
              </a:rPr>
              <a:t>Consultivo</a:t>
            </a:r>
            <a:endParaRPr lang="pt-BR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pt-B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pt-BR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Fique atento!</a:t>
            </a:r>
            <a:endParaRPr lang="pt-BR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endParaRPr lang="pt-BR" dirty="0"/>
          </a:p>
          <a:p>
            <a:pPr algn="just"/>
            <a:r>
              <a:rPr lang="pt-BR" sz="3600" dirty="0" smtClean="0"/>
              <a:t>Para </a:t>
            </a:r>
            <a:r>
              <a:rPr lang="pt-BR" sz="3600" b="1" dirty="0"/>
              <a:t>assegurar a independência entre os poderes</a:t>
            </a:r>
            <a:r>
              <a:rPr lang="pt-BR" sz="3600" dirty="0"/>
              <a:t>, os </a:t>
            </a:r>
            <a:r>
              <a:rPr lang="pt-BR" sz="3600" b="1" dirty="0"/>
              <a:t>conselheiros não devem </a:t>
            </a:r>
            <a:r>
              <a:rPr lang="pt-BR" sz="3600" dirty="0"/>
              <a:t>pertencer aos Poderes Legislativo e Judiciário, ou ao Ministério Público. Sendo assim, não devem integrar o </a:t>
            </a:r>
            <a:r>
              <a:rPr lang="pt-BR" sz="3600" dirty="0" smtClean="0"/>
              <a:t>Conselho: </a:t>
            </a:r>
            <a:r>
              <a:rPr lang="pt-BR" sz="3600" dirty="0"/>
              <a:t>vereador, deputado, juiz, senador, promotor público, promotor de justiça, etc.</a:t>
            </a:r>
          </a:p>
          <a:p>
            <a:pPr algn="just"/>
            <a:r>
              <a:rPr lang="pt-BR" sz="3600" dirty="0" smtClean="0"/>
              <a:t>Apesar </a:t>
            </a:r>
            <a:r>
              <a:rPr lang="pt-BR" sz="3600" dirty="0"/>
              <a:t>de não ser recomendado que os conselheiros pertençam aos Poderes Legislativo, Judiciário, ou ao Ministério Público, </a:t>
            </a:r>
            <a:r>
              <a:rPr lang="pt-BR" sz="3600" b="1" dirty="0"/>
              <a:t>é importante o estabelecimento de parcerias</a:t>
            </a:r>
            <a:r>
              <a:rPr lang="pt-BR" sz="3600" dirty="0"/>
              <a:t>. Sendo assim, é interessante que tais representantes participem como convidados nas reuniões dos </a:t>
            </a:r>
            <a:r>
              <a:rPr lang="pt-BR" sz="3600" dirty="0" smtClean="0"/>
              <a:t>Conselhos.</a:t>
            </a:r>
            <a:endParaRPr lang="pt-BR" sz="3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1944216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25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B050"/>
                </a:solidFill>
                <a:cs typeface="Times New Roman" panose="02020603050405020304" pitchFamily="18" charset="0"/>
              </a:rPr>
              <a:t>Regras de funcionamento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Como </a:t>
            </a:r>
            <a:r>
              <a:rPr lang="pt-BR" dirty="0"/>
              <a:t>vimos, todos os municípios e estados têm liberdade para formarem os seus Conselhos de P</a:t>
            </a:r>
            <a:r>
              <a:rPr lang="pt-BR" dirty="0" smtClean="0"/>
              <a:t>olíticas. </a:t>
            </a:r>
            <a:r>
              <a:rPr lang="pt-BR" dirty="0"/>
              <a:t>Mas, para fazerem isso, devem garantir condições de pleno funcionamento ao Conselho, assegurando-lhe </a:t>
            </a:r>
            <a:r>
              <a:rPr lang="pt-BR" dirty="0" smtClean="0"/>
              <a:t>autonomia (administrativa </a:t>
            </a:r>
            <a:r>
              <a:rPr lang="pt-BR" dirty="0"/>
              <a:t>e </a:t>
            </a:r>
            <a:r>
              <a:rPr lang="pt-BR" dirty="0" smtClean="0"/>
              <a:t>financeira). 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lipse 3"/>
          <p:cNvSpPr/>
          <p:nvPr/>
        </p:nvSpPr>
        <p:spPr>
          <a:xfrm flipH="1">
            <a:off x="2699792" y="4365104"/>
            <a:ext cx="4176464" cy="21602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rgbClr val="00B050"/>
                </a:solidFill>
              </a:rPr>
              <a:t>Conselhos </a:t>
            </a:r>
            <a:r>
              <a:rPr lang="pt-BR" sz="2400" b="1" dirty="0">
                <a:solidFill>
                  <a:srgbClr val="00B050"/>
                </a:solidFill>
              </a:rPr>
              <a:t>Municipais </a:t>
            </a:r>
          </a:p>
          <a:p>
            <a:endParaRPr lang="pt-BR" sz="2400" b="1" i="1" dirty="0" smtClean="0">
              <a:solidFill>
                <a:srgbClr val="00B050"/>
              </a:solidFill>
            </a:endParaRPr>
          </a:p>
          <a:p>
            <a:r>
              <a:rPr lang="pt-BR" sz="2400" b="1" i="1" dirty="0">
                <a:solidFill>
                  <a:srgbClr val="00B050"/>
                </a:solidFill>
              </a:rPr>
              <a:t> </a:t>
            </a:r>
            <a:r>
              <a:rPr lang="pt-BR" sz="2400" b="1" i="1" dirty="0" smtClean="0">
                <a:solidFill>
                  <a:srgbClr val="00B050"/>
                </a:solidFill>
              </a:rPr>
              <a:t>      </a:t>
            </a:r>
          </a:p>
          <a:p>
            <a:r>
              <a:rPr lang="pt-BR" sz="2400" b="1" i="1" dirty="0">
                <a:solidFill>
                  <a:srgbClr val="00B050"/>
                </a:solidFill>
              </a:rPr>
              <a:t> </a:t>
            </a:r>
            <a:r>
              <a:rPr lang="pt-BR" sz="2400" b="1" i="1" dirty="0" smtClean="0">
                <a:solidFill>
                  <a:srgbClr val="00B050"/>
                </a:solidFill>
              </a:rPr>
              <a:t>     Leis municipais</a:t>
            </a:r>
            <a:endParaRPr lang="pt-BR" sz="2400" b="1" dirty="0">
              <a:solidFill>
                <a:srgbClr val="00B050"/>
              </a:solidFill>
              <a:latin typeface="Myriad Pro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4644008" y="5198965"/>
            <a:ext cx="484632" cy="705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0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Mandato dos conselheiros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O </a:t>
            </a:r>
            <a:r>
              <a:rPr lang="pt-BR" dirty="0"/>
              <a:t>mandato dos conselheiros é definido pelo </a:t>
            </a:r>
            <a:r>
              <a:rPr lang="pt-BR" dirty="0" smtClean="0"/>
              <a:t>Regimento </a:t>
            </a:r>
            <a:r>
              <a:rPr lang="pt-BR" dirty="0"/>
              <a:t>I</a:t>
            </a:r>
            <a:r>
              <a:rPr lang="pt-BR" dirty="0" smtClean="0"/>
              <a:t>nterno </a:t>
            </a:r>
            <a:r>
              <a:rPr lang="pt-BR" dirty="0"/>
              <a:t>de cada Conselho. </a:t>
            </a:r>
          </a:p>
          <a:p>
            <a:endParaRPr lang="pt-BR" dirty="0"/>
          </a:p>
          <a:p>
            <a:pPr algn="just"/>
            <a:r>
              <a:rPr lang="pt-BR" dirty="0"/>
              <a:t>Um conselheiro pode perder o seu mandato por excesso de faltas às reuniões, por conduta não condizente ao seu papel de </a:t>
            </a:r>
            <a:r>
              <a:rPr lang="pt-BR" dirty="0" smtClean="0"/>
              <a:t>conselheiro. </a:t>
            </a:r>
            <a:r>
              <a:rPr lang="pt-BR" dirty="0"/>
              <a:t>O regimento interno do Conselho de Saúde pode estabelecer outros motivos que levem à perda do mandato.</a:t>
            </a:r>
          </a:p>
        </p:txBody>
      </p:sp>
    </p:spTree>
    <p:extLst>
      <p:ext uri="{BB962C8B-B14F-4D97-AF65-F5344CB8AC3E}">
        <p14:creationId xmlns:p14="http://schemas.microsoft.com/office/powerpoint/2010/main" val="111289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endParaRPr lang="pt-BR" dirty="0"/>
          </a:p>
          <a:p>
            <a:pPr algn="just"/>
            <a:r>
              <a:rPr lang="pt-BR" dirty="0"/>
              <a:t>Nessas situações, ou caso haja necessidade ocasionada por outro motivo, um conselheiro pode ser substituído a qualquer momento. Para que isso ocorra, basta que a entidade, ou o movimento social, por ele representado, indique o seu substituto. </a:t>
            </a:r>
          </a:p>
          <a:p>
            <a:pPr algn="just"/>
            <a:r>
              <a:rPr lang="pt-BR" dirty="0"/>
              <a:t>Como a função do conselheiro é de relevância pública, sua atuação no Conselho não é remunerada. Entretanto, pelo mesmo motivo, é garantida a sua dispensa ao trabalho, sem nenhum prejuízo, durante a realização de reuniões, capacitações ou ações específicas do Conselho de Saúde. </a:t>
            </a:r>
          </a:p>
        </p:txBody>
      </p:sp>
    </p:spTree>
    <p:extLst>
      <p:ext uri="{BB962C8B-B14F-4D97-AF65-F5344CB8AC3E}">
        <p14:creationId xmlns:p14="http://schemas.microsoft.com/office/powerpoint/2010/main" val="64123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3"/>
                </a:solidFill>
              </a:rPr>
              <a:t>Estrutura e funcionamento de um Conselho </a:t>
            </a:r>
            <a:endParaRPr lang="pt-BR" dirty="0">
              <a:solidFill>
                <a:schemeClr val="accent3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pPr algn="just"/>
            <a:r>
              <a:rPr lang="pt-BR" dirty="0"/>
              <a:t>T</a:t>
            </a:r>
            <a:r>
              <a:rPr lang="pt-BR" dirty="0" smtClean="0"/>
              <a:t>odo Conselho </a:t>
            </a:r>
            <a:r>
              <a:rPr lang="pt-BR" dirty="0"/>
              <a:t>deve possuir um </a:t>
            </a:r>
            <a:r>
              <a:rPr lang="pt-BR" dirty="0" smtClean="0"/>
              <a:t>Regimento </a:t>
            </a:r>
            <a:r>
              <a:rPr lang="pt-BR" dirty="0"/>
              <a:t>I</a:t>
            </a:r>
            <a:r>
              <a:rPr lang="pt-BR" dirty="0" smtClean="0"/>
              <a:t>nterno</a:t>
            </a:r>
            <a:r>
              <a:rPr lang="pt-BR" dirty="0"/>
              <a:t>, pelo qual são definidas </a:t>
            </a:r>
            <a:r>
              <a:rPr lang="pt-BR" dirty="0" smtClean="0"/>
              <a:t>suas </a:t>
            </a:r>
            <a:r>
              <a:rPr lang="pt-BR" dirty="0"/>
              <a:t>regras de funcionamento, como, por exemplo, o número de conselheiros, a duração do mandato e a composição do quadro administrativo. Esse regimento deve ser elaborado de acordo com os princípios básicos estabelecidos </a:t>
            </a:r>
            <a:r>
              <a:rPr lang="pt-BR" dirty="0" smtClean="0"/>
              <a:t>na sua Lei de criação.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80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Sugestão de estrutura </a:t>
            </a:r>
            <a:r>
              <a:rPr lang="pt-BR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de </a:t>
            </a:r>
            <a:r>
              <a:rPr lang="pt-BR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organização</a:t>
            </a:r>
            <a:endParaRPr lang="pt-BR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                                                          </a:t>
            </a:r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  <a:p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3419872" y="1655943"/>
            <a:ext cx="2592288" cy="11249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  <a:r>
              <a:rPr lang="pt-BR" dirty="0" smtClean="0"/>
              <a:t>  </a:t>
            </a:r>
            <a:r>
              <a:rPr lang="pt-B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Plenário</a:t>
            </a:r>
            <a:r>
              <a:rPr lang="pt-BR" sz="2000" b="1" dirty="0" err="1" smtClean="0"/>
              <a:t>á</a:t>
            </a:r>
            <a:r>
              <a:rPr lang="pt-BR" dirty="0" err="1" smtClean="0"/>
              <a:t>ri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1187624" y="2942813"/>
            <a:ext cx="2232248" cy="136815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Grupos de</a:t>
            </a:r>
          </a:p>
          <a:p>
            <a:pPr algn="ctr"/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rabalho</a:t>
            </a: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842457" y="2924945"/>
            <a:ext cx="2232248" cy="1368151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Mesa Diretora</a:t>
            </a:r>
            <a:endParaRPr lang="pt-BR" b="1" dirty="0"/>
          </a:p>
        </p:txBody>
      </p:sp>
      <p:sp>
        <p:nvSpPr>
          <p:cNvPr id="7" name="Elipse 6"/>
          <p:cNvSpPr/>
          <p:nvPr/>
        </p:nvSpPr>
        <p:spPr>
          <a:xfrm>
            <a:off x="5159526" y="4753063"/>
            <a:ext cx="2448272" cy="129614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Secretaria Executiva</a:t>
            </a: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1847528" y="4725144"/>
            <a:ext cx="2448272" cy="1224136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Comissões</a:t>
            </a: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0" name="Conector de seta reta 19"/>
          <p:cNvCxnSpPr/>
          <p:nvPr/>
        </p:nvCxnSpPr>
        <p:spPr>
          <a:xfrm flipH="1">
            <a:off x="7427778" y="4293096"/>
            <a:ext cx="360040" cy="54006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6202497" y="2354397"/>
            <a:ext cx="756084" cy="36351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flipV="1">
            <a:off x="2555776" y="2218436"/>
            <a:ext cx="601216" cy="41847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>
            <a:off x="1554210" y="4310964"/>
            <a:ext cx="317866" cy="658123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>
            <a:off x="4379270" y="5258072"/>
            <a:ext cx="780256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2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61926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4100" b="1" dirty="0" smtClean="0">
                <a:solidFill>
                  <a:srgbClr val="FF0000"/>
                </a:solidFill>
              </a:rPr>
              <a:t>O </a:t>
            </a:r>
            <a:r>
              <a:rPr lang="pt-BR" sz="4100" b="1" dirty="0">
                <a:solidFill>
                  <a:srgbClr val="FF0000"/>
                </a:solidFill>
              </a:rPr>
              <a:t>PLENÁRIO </a:t>
            </a:r>
          </a:p>
          <a:p>
            <a:pPr marL="0" indent="0" algn="just">
              <a:buNone/>
            </a:pPr>
            <a:endParaRPr lang="pt-BR" sz="3600" dirty="0" smtClean="0"/>
          </a:p>
          <a:p>
            <a:pPr marL="0" indent="0" algn="just">
              <a:buNone/>
            </a:pPr>
            <a:r>
              <a:rPr lang="pt-BR" sz="3600" dirty="0" smtClean="0"/>
              <a:t>O </a:t>
            </a:r>
            <a:r>
              <a:rPr lang="pt-BR" sz="3600" dirty="0"/>
              <a:t>Plenário é o órgão de deliberação plena e </a:t>
            </a:r>
            <a:r>
              <a:rPr lang="pt-BR" sz="3600" dirty="0" smtClean="0"/>
              <a:t>conclusiva</a:t>
            </a:r>
            <a:r>
              <a:rPr lang="pt-BR" sz="3600" dirty="0"/>
              <a:t>.</a:t>
            </a:r>
            <a:endParaRPr lang="pt-BR" sz="3600" dirty="0" smtClean="0"/>
          </a:p>
          <a:p>
            <a:pPr marL="0" indent="0" algn="just">
              <a:buNone/>
            </a:pPr>
            <a:endParaRPr lang="pt-BR" sz="3600" b="1" dirty="0" smtClean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pt-BR" sz="3600" b="1" dirty="0" smtClean="0">
                <a:solidFill>
                  <a:srgbClr val="00B050"/>
                </a:solidFill>
              </a:rPr>
              <a:t>Compete </a:t>
            </a:r>
            <a:r>
              <a:rPr lang="pt-BR" sz="3600" b="1" dirty="0">
                <a:solidFill>
                  <a:srgbClr val="00B050"/>
                </a:solidFill>
              </a:rPr>
              <a:t>aos membros do Plenário: </a:t>
            </a:r>
          </a:p>
          <a:p>
            <a:pPr marL="0" indent="0" algn="just">
              <a:buNone/>
            </a:pPr>
            <a:r>
              <a:rPr lang="pt-BR" sz="3600" dirty="0" smtClean="0"/>
              <a:t>a) Avaliar</a:t>
            </a:r>
            <a:r>
              <a:rPr lang="pt-BR" sz="3600" dirty="0"/>
              <a:t>, examinar, deliberar e propor soluções às pautas e aos problemas submetidos ao </a:t>
            </a:r>
            <a:r>
              <a:rPr lang="pt-BR" sz="3600" dirty="0" smtClean="0"/>
              <a:t>Conselhos, </a:t>
            </a:r>
            <a:r>
              <a:rPr lang="pt-BR" sz="3600" dirty="0"/>
              <a:t>conforme suas atribuições e competências </a:t>
            </a:r>
            <a:r>
              <a:rPr lang="pt-BR" sz="3600" dirty="0" smtClean="0"/>
              <a:t>definidas; </a:t>
            </a:r>
            <a:endParaRPr lang="pt-BR" sz="3600" dirty="0"/>
          </a:p>
          <a:p>
            <a:pPr marL="0" indent="0" algn="just">
              <a:buNone/>
            </a:pPr>
            <a:r>
              <a:rPr lang="pt-BR" sz="3600" dirty="0" smtClean="0"/>
              <a:t>b</a:t>
            </a:r>
            <a:r>
              <a:rPr lang="pt-BR" sz="3600" dirty="0"/>
              <a:t>) Comparecer às reuniões ordinárias e </a:t>
            </a:r>
            <a:r>
              <a:rPr lang="pt-BR" sz="3600" dirty="0" smtClean="0"/>
              <a:t>extraordinárias; </a:t>
            </a:r>
            <a:endParaRPr lang="pt-BR" sz="3600" dirty="0"/>
          </a:p>
          <a:p>
            <a:pPr marL="0" indent="0" algn="just">
              <a:buNone/>
            </a:pPr>
            <a:r>
              <a:rPr lang="pt-BR" sz="3600" dirty="0"/>
              <a:t>c) Solicitar diligências em processos que no seu entendimento não estejam suficientemente instruídos; </a:t>
            </a:r>
          </a:p>
          <a:p>
            <a:pPr marL="0" indent="0" algn="just">
              <a:buNone/>
            </a:pPr>
            <a:r>
              <a:rPr lang="pt-BR" sz="3600" dirty="0"/>
              <a:t>d) </a:t>
            </a:r>
            <a:r>
              <a:rPr lang="pt-BR" sz="3600" dirty="0" smtClean="0"/>
              <a:t>Votar; </a:t>
            </a:r>
            <a:endParaRPr lang="pt-BR" sz="3600" dirty="0"/>
          </a:p>
          <a:p>
            <a:pPr marL="0" indent="0" algn="just">
              <a:buNone/>
            </a:pPr>
            <a:r>
              <a:rPr lang="pt-BR" sz="3600" dirty="0"/>
              <a:t>e) Propor alterações </a:t>
            </a:r>
            <a:r>
              <a:rPr lang="pt-BR" sz="3600" dirty="0" smtClean="0"/>
              <a:t>no Regimento Interno.</a:t>
            </a:r>
            <a:r>
              <a:rPr lang="pt-BR" sz="3600" dirty="0"/>
              <a:t>	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780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3600" b="1" dirty="0" smtClean="0">
                <a:solidFill>
                  <a:srgbClr val="FF0000"/>
                </a:solidFill>
              </a:rPr>
              <a:t/>
            </a:r>
            <a:br>
              <a:rPr lang="pt-BR" sz="3600" b="1" dirty="0" smtClean="0">
                <a:solidFill>
                  <a:srgbClr val="FF0000"/>
                </a:solidFill>
              </a:rPr>
            </a:br>
            <a:r>
              <a:rPr lang="pt-BR" sz="3600" b="1" dirty="0" smtClean="0">
                <a:solidFill>
                  <a:srgbClr val="FF0000"/>
                </a:solidFill>
              </a:rPr>
              <a:t>Atas </a:t>
            </a:r>
            <a:r>
              <a:rPr lang="pt-BR" sz="3600" b="1" dirty="0">
                <a:solidFill>
                  <a:srgbClr val="FF0000"/>
                </a:solidFill>
              </a:rPr>
              <a:t>de reunião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Toda </a:t>
            </a:r>
            <a:r>
              <a:rPr lang="pt-BR" dirty="0"/>
              <a:t>reunião do Plenário é documentada por uma ata. Por ter valor jurídico, ela apresenta um resumo fiel dos fatos, ocorrências e decisões tomadas pelos conselheiros durante as reuniões.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Visando sua aprovação o </a:t>
            </a:r>
            <a:r>
              <a:rPr lang="pt-BR" dirty="0"/>
              <a:t>texto, escrito sem parágrafos, </a:t>
            </a:r>
            <a:r>
              <a:rPr lang="pt-BR" dirty="0" err="1" smtClean="0"/>
              <a:t>corridamente</a:t>
            </a:r>
            <a:r>
              <a:rPr lang="pt-BR" dirty="0" smtClean="0"/>
              <a:t>, deve ser submetido </a:t>
            </a:r>
            <a:r>
              <a:rPr lang="pt-BR" dirty="0"/>
              <a:t>à apreciação do Plenário.</a:t>
            </a:r>
          </a:p>
        </p:txBody>
      </p:sp>
    </p:spTree>
    <p:extLst>
      <p:ext uri="{BB962C8B-B14F-4D97-AF65-F5344CB8AC3E}">
        <p14:creationId xmlns:p14="http://schemas.microsoft.com/office/powerpoint/2010/main" val="1778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pt-BR" sz="4400" b="1" dirty="0">
                <a:solidFill>
                  <a:srgbClr val="FF0000"/>
                </a:solidFill>
              </a:rPr>
              <a:t>Controle Social</a:t>
            </a:r>
          </a:p>
          <a:p>
            <a:pPr marL="0" indent="0" algn="just">
              <a:buNone/>
            </a:pPr>
            <a:endParaRPr lang="pt-BR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pt-BR" dirty="0"/>
              <a:t>Após o processo de redemocratização política e da promulgação da Constituição Cidadã, a ideia de controle social no Brasil passa a corresponder à compreensão da </a:t>
            </a:r>
            <a:r>
              <a:rPr lang="pt-BR" b="1" dirty="0"/>
              <a:t>relação Estado-sociedade, na qual cabe à sociedade o estabelecimento de práticas de vigilância e controle sobre o Estado.</a:t>
            </a:r>
            <a:endParaRPr lang="pt-BR" b="1" baseline="30000" dirty="0"/>
          </a:p>
        </p:txBody>
      </p:sp>
    </p:spTree>
    <p:extLst>
      <p:ext uri="{BB962C8B-B14F-4D97-AF65-F5344CB8AC3E}">
        <p14:creationId xmlns:p14="http://schemas.microsoft.com/office/powerpoint/2010/main" val="237693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b="1" dirty="0" smtClean="0">
                <a:solidFill>
                  <a:srgbClr val="00B050"/>
                </a:solidFill>
              </a:rPr>
              <a:t>Resolução </a:t>
            </a:r>
            <a:r>
              <a:rPr lang="pt-BR" b="1" dirty="0">
                <a:solidFill>
                  <a:srgbClr val="00B050"/>
                </a:solidFill>
              </a:rPr>
              <a:t>- </a:t>
            </a:r>
            <a:r>
              <a:rPr lang="pt-BR" dirty="0"/>
              <a:t>É uma decisão de caráter geral que estabelece normas a todos aqueles diretamente relacionados ao seu </a:t>
            </a:r>
            <a:r>
              <a:rPr lang="pt-BR" dirty="0" smtClean="0"/>
              <a:t>conteúdo. Devido </a:t>
            </a:r>
            <a:r>
              <a:rPr lang="pt-BR" dirty="0"/>
              <a:t>a esse caráter, as resoluções devem </a:t>
            </a:r>
            <a:r>
              <a:rPr lang="pt-BR" dirty="0" smtClean="0"/>
              <a:t>ser obrigatoriamente </a:t>
            </a:r>
            <a:r>
              <a:rPr lang="pt-BR" dirty="0"/>
              <a:t>homologadas pelo chefe do Poder Executivo, em até trinta dias. </a:t>
            </a:r>
            <a:endParaRPr lang="pt-BR" dirty="0" smtClean="0"/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00B050"/>
                </a:solidFill>
              </a:rPr>
              <a:t>Recomendação </a:t>
            </a:r>
            <a:r>
              <a:rPr lang="pt-BR" b="1" dirty="0">
                <a:solidFill>
                  <a:srgbClr val="00B050"/>
                </a:solidFill>
              </a:rPr>
              <a:t>- </a:t>
            </a:r>
            <a:r>
              <a:rPr lang="pt-BR" dirty="0"/>
              <a:t>É uma sugestão, advertência ou aviso a respeito do conteúdo ou da forma de execução de uma </a:t>
            </a:r>
            <a:r>
              <a:rPr lang="pt-BR" dirty="0" smtClean="0"/>
              <a:t>política.</a:t>
            </a:r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00B050"/>
                </a:solidFill>
              </a:rPr>
              <a:t>Moções </a:t>
            </a:r>
            <a:r>
              <a:rPr lang="pt-BR" b="1" dirty="0">
                <a:solidFill>
                  <a:srgbClr val="00B050"/>
                </a:solidFill>
              </a:rPr>
              <a:t>- </a:t>
            </a:r>
            <a:r>
              <a:rPr lang="pt-BR" dirty="0"/>
              <a:t>É uma manifestação de aprovação, reconhecimento ou repúdio a respeito de determinado assunto ou fato.</a:t>
            </a:r>
          </a:p>
        </p:txBody>
      </p:sp>
    </p:spTree>
    <p:extLst>
      <p:ext uri="{BB962C8B-B14F-4D97-AF65-F5344CB8AC3E}">
        <p14:creationId xmlns:p14="http://schemas.microsoft.com/office/powerpoint/2010/main" val="359875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Atribuições da Mesa Diretora </a:t>
            </a:r>
            <a:endParaRPr lang="pt-BR" sz="3200" b="1" dirty="0">
              <a:solidFill>
                <a:schemeClr val="accent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01419"/>
          </a:xfrm>
        </p:spPr>
        <p:txBody>
          <a:bodyPr>
            <a:normAutofit/>
          </a:bodyPr>
          <a:lstStyle/>
          <a:p>
            <a:pPr algn="just"/>
            <a:r>
              <a:rPr lang="pt-BR" sz="3300" dirty="0">
                <a:cs typeface="Times New Roman" panose="02020603050405020304" pitchFamily="18" charset="0"/>
              </a:rPr>
              <a:t>C</a:t>
            </a:r>
            <a:r>
              <a:rPr lang="pt-BR" sz="3300" dirty="0" smtClean="0">
                <a:cs typeface="Times New Roman" panose="02020603050405020304" pitchFamily="18" charset="0"/>
              </a:rPr>
              <a:t>onvocação</a:t>
            </a:r>
            <a:r>
              <a:rPr lang="pt-BR" sz="3300" dirty="0">
                <a:cs typeface="Times New Roman" panose="02020603050405020304" pitchFamily="18" charset="0"/>
              </a:rPr>
              <a:t>, efetivação e coordenação de todas as reuniões ordinárias e extraordinárias do órgão; </a:t>
            </a:r>
          </a:p>
          <a:p>
            <a:pPr algn="just"/>
            <a:r>
              <a:rPr lang="pt-BR" sz="3300" dirty="0">
                <a:cs typeface="Times New Roman" panose="02020603050405020304" pitchFamily="18" charset="0"/>
              </a:rPr>
              <a:t>E</a:t>
            </a:r>
            <a:r>
              <a:rPr lang="pt-BR" sz="3300" dirty="0" smtClean="0">
                <a:cs typeface="Times New Roman" panose="02020603050405020304" pitchFamily="18" charset="0"/>
              </a:rPr>
              <a:t>ncaminhamento </a:t>
            </a:r>
            <a:r>
              <a:rPr lang="pt-BR" sz="3300" dirty="0">
                <a:cs typeface="Times New Roman" panose="02020603050405020304" pitchFamily="18" charset="0"/>
              </a:rPr>
              <a:t>de todas as providências e recomendações determinadas pelo Plenário; </a:t>
            </a:r>
          </a:p>
          <a:p>
            <a:pPr algn="just"/>
            <a:r>
              <a:rPr lang="pt-BR" sz="3300" dirty="0" smtClean="0">
                <a:cs typeface="Times New Roman" panose="02020603050405020304" pitchFamily="18" charset="0"/>
              </a:rPr>
              <a:t>Organizar </a:t>
            </a:r>
            <a:r>
              <a:rPr lang="pt-BR" sz="3300" dirty="0">
                <a:cs typeface="Times New Roman" panose="02020603050405020304" pitchFamily="18" charset="0"/>
              </a:rPr>
              <a:t>a pauta das </a:t>
            </a:r>
            <a:r>
              <a:rPr lang="pt-BR" sz="3300" dirty="0" smtClean="0">
                <a:cs typeface="Times New Roman" panose="02020603050405020304" pitchFamily="18" charset="0"/>
              </a:rPr>
              <a:t>reuniões </a:t>
            </a:r>
            <a:r>
              <a:rPr lang="pt-BR" sz="3300" dirty="0">
                <a:cs typeface="Times New Roman" panose="02020603050405020304" pitchFamily="18" charset="0"/>
              </a:rPr>
              <a:t>e encaminhá-la com antecedência aos conselheiros; </a:t>
            </a:r>
          </a:p>
          <a:p>
            <a:pPr algn="just"/>
            <a:r>
              <a:rPr lang="pt-BR" sz="3300" dirty="0" smtClean="0">
                <a:cs typeface="Times New Roman" panose="02020603050405020304" pitchFamily="18" charset="0"/>
              </a:rPr>
              <a:t>Dar </a:t>
            </a:r>
            <a:r>
              <a:rPr lang="pt-BR" sz="3300" dirty="0">
                <a:cs typeface="Times New Roman" panose="02020603050405020304" pitchFamily="18" charset="0"/>
              </a:rPr>
              <a:t>amplo conhecimento público a todas as atividades e </a:t>
            </a:r>
            <a:r>
              <a:rPr lang="pt-BR" sz="3300" dirty="0" smtClean="0">
                <a:cs typeface="Times New Roman" panose="02020603050405020304" pitchFamily="18" charset="0"/>
              </a:rPr>
              <a:t>deliberações do Conselho.</a:t>
            </a: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167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pt-BR" sz="6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Secretaria </a:t>
            </a:r>
            <a:r>
              <a:rPr lang="pt-BR" sz="6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Executiva</a:t>
            </a:r>
          </a:p>
          <a:p>
            <a:pPr algn="just"/>
            <a:endParaRPr lang="pt-BR" sz="5500" dirty="0" smtClean="0"/>
          </a:p>
          <a:p>
            <a:pPr algn="just"/>
            <a:r>
              <a:rPr lang="pt-BR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órgão </a:t>
            </a:r>
            <a:r>
              <a:rPr lang="pt-BR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assessoramento, prestará apoio administrativo e operacional a todos os órgãos do </a:t>
            </a:r>
            <a:r>
              <a:rPr lang="pt-BR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Conselho, </a:t>
            </a:r>
            <a:r>
              <a:rPr lang="pt-BR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especialmente à Mesa Diretora, a que </a:t>
            </a:r>
            <a:r>
              <a:rPr lang="pt-BR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está </a:t>
            </a:r>
            <a:r>
              <a:rPr lang="pt-BR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subordinada hierarquicamente e terá as seguintes atribuições: </a:t>
            </a:r>
          </a:p>
          <a:p>
            <a:pPr algn="just"/>
            <a:r>
              <a:rPr lang="pt-BR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Preparar </a:t>
            </a:r>
            <a:r>
              <a:rPr lang="pt-BR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reuniões do Plenário do Conselho, incluindo convites, preparação dos informes, remessa de material aos conselheiros e outras providencias; </a:t>
            </a:r>
          </a:p>
          <a:p>
            <a:pPr algn="just"/>
            <a:r>
              <a:rPr lang="pt-BR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Acompanhar </a:t>
            </a:r>
            <a:r>
              <a:rPr lang="pt-BR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gravar as reuniões do Plenário, assistindo a Mesa Diretora e anotando os pontos mais relevantes, visando a checagem da redação final da ata; </a:t>
            </a:r>
          </a:p>
          <a:p>
            <a:pPr marL="0" indent="0" algn="just">
              <a:buNone/>
            </a:pPr>
            <a:r>
              <a:rPr lang="pt-BR" sz="4500" dirty="0"/>
              <a:t>	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967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3000" dirty="0"/>
              <a:t>Dar encaminhamento as decisões do plenário, revendo a cada mês a implementação das conclusões de reuniões anteriores; </a:t>
            </a:r>
          </a:p>
          <a:p>
            <a:pPr algn="just"/>
            <a:r>
              <a:rPr lang="pt-BR" sz="3000" dirty="0"/>
              <a:t>Acompanhar e apoiar as câmaras técnicas, comissões e grupos de trabalho, inclusive no cumprimento dos prazos de apresentação dos produtos ao Plenário do </a:t>
            </a:r>
            <a:r>
              <a:rPr lang="pt-BR" sz="3000" dirty="0" smtClean="0"/>
              <a:t>Conselho</a:t>
            </a:r>
            <a:r>
              <a:rPr lang="pt-BR" sz="3000" dirty="0" smtClean="0"/>
              <a:t>; </a:t>
            </a:r>
            <a:r>
              <a:rPr lang="pt-BR" sz="3000" dirty="0"/>
              <a:t>	</a:t>
            </a:r>
          </a:p>
          <a:p>
            <a:pPr algn="just"/>
            <a:r>
              <a:rPr lang="pt-BR" sz="3000" dirty="0"/>
              <a:t>Encaminhar com antecedência as atas das reuniões ordinárias e extraordinárias aos conselheiros para </a:t>
            </a:r>
            <a:r>
              <a:rPr lang="pt-BR" sz="3000" dirty="0" smtClean="0"/>
              <a:t>análise </a:t>
            </a:r>
            <a:r>
              <a:rPr lang="pt-BR" sz="3000" dirty="0"/>
              <a:t>e posterior votação. </a:t>
            </a:r>
          </a:p>
          <a:p>
            <a:pPr marL="0" indent="0">
              <a:buNone/>
            </a:pPr>
            <a:r>
              <a:rPr lang="pt-BR" sz="3000" dirty="0"/>
              <a:t>     </a:t>
            </a:r>
            <a:r>
              <a:rPr lang="pt-BR" sz="3000" dirty="0" smtClean="0"/>
              <a:t>Parágrafo </a:t>
            </a:r>
            <a:r>
              <a:rPr lang="pt-BR" sz="3000" dirty="0"/>
              <a:t>primeiro: Todas as atribuições inerentes às atividades da Secretaria Executiva serão aprovadas pelo Plenário. 	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6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764704"/>
            <a:ext cx="864096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REFERÊNCIAS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DALLARI, S. G</a:t>
            </a:r>
            <a:r>
              <a:rPr lang="pt-BR" sz="1600" dirty="0"/>
              <a:t>. </a:t>
            </a:r>
            <a:r>
              <a:rPr lang="pt-BR" sz="1600" i="1" dirty="0"/>
              <a:t>Responsabilidade pública pela promoção e proteção da saúde</a:t>
            </a:r>
            <a:r>
              <a:rPr lang="pt-BR" sz="1600" dirty="0"/>
              <a:t>. </a:t>
            </a:r>
            <a:endParaRPr lang="pt-BR" sz="1600" dirty="0" smtClean="0"/>
          </a:p>
          <a:p>
            <a:pPr algn="just"/>
            <a:r>
              <a:rPr lang="pt-BR" sz="1600" i="1" dirty="0" smtClean="0"/>
              <a:t>      Agência </a:t>
            </a:r>
            <a:r>
              <a:rPr lang="pt-BR" sz="1600" i="1" dirty="0"/>
              <a:t>Nacional de Vigilância Sanitária. </a:t>
            </a:r>
            <a:r>
              <a:rPr lang="pt-BR" sz="1600" dirty="0"/>
              <a:t>Agência Nacional de Vigilância Sanitária: </a:t>
            </a:r>
            <a:endParaRPr lang="pt-BR" sz="1600" dirty="0" smtClean="0"/>
          </a:p>
          <a:p>
            <a:pPr algn="just"/>
            <a:r>
              <a:rPr lang="pt-BR" sz="1600" dirty="0" smtClean="0"/>
              <a:t>      Brasília</a:t>
            </a:r>
            <a:r>
              <a:rPr lang="pt-BR" sz="1600" dirty="0"/>
              <a:t>, </a:t>
            </a:r>
            <a:r>
              <a:rPr lang="pt-BR" sz="1600" dirty="0" smtClean="0"/>
              <a:t>DF; </a:t>
            </a:r>
            <a:r>
              <a:rPr lang="pt-BR" sz="1600" dirty="0"/>
              <a:t>2003</a:t>
            </a:r>
            <a:r>
              <a:rPr lang="pt-BR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BELO HORIZONTE. </a:t>
            </a:r>
            <a:r>
              <a:rPr lang="pt-BR" sz="1600" dirty="0"/>
              <a:t>Lei nº 0, de 21 de março de 1990. Lei orgânica do município de Belo Horizonte [internet]. [acesso em 22 set 2009]. Disponível em: http://</a:t>
            </a:r>
            <a:r>
              <a:rPr lang="pt-BR" sz="1600" dirty="0" smtClean="0"/>
              <a:t>bhz5.pbh.gov.br/legislacao.nsf/42d34f6e3014477e0325679f0041f8fa/1abf7fae53aeb5fd032567a100633dea?OpenDocument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DOWBOR, M.;  HOUTZAGER, P.;  SERAFIM, L. </a:t>
            </a:r>
            <a:r>
              <a:rPr lang="pt-BR" sz="1600" i="1" dirty="0" smtClean="0"/>
              <a:t>Enfrentando os desafios da representação em espaços participativos. </a:t>
            </a:r>
            <a:r>
              <a:rPr lang="pt-BR" sz="1600" dirty="0" smtClean="0"/>
              <a:t>CEBRAP: São </a:t>
            </a:r>
            <a:r>
              <a:rPr lang="pt-BR" sz="1600" dirty="0" smtClean="0"/>
              <a:t>Paulo,;2008</a:t>
            </a:r>
            <a:r>
              <a:rPr lang="pt-BR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AMANCIO, J. M.; DOWBOR, M.; SERAFIM, L. Controle Social: dos serviços públicos à garantia de direitos. CEBRAP: São </a:t>
            </a:r>
            <a:r>
              <a:rPr lang="pt-BR" sz="1600" dirty="0" smtClean="0"/>
              <a:t>Paulo,;2010</a:t>
            </a:r>
            <a:r>
              <a:rPr lang="pt-BR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REIS, B. P. W; ARANTES, R. B</a:t>
            </a:r>
            <a:r>
              <a:rPr lang="pt-BR" sz="1600" dirty="0"/>
              <a:t>. Instituições políticas e controles democráticos: o paradoxal exercício simultâneo do poder e de sua contenção. In Martins CB, Lessa R, coordenadores. Horizontes das ciências sociais no Brasil: ciência política. São Paulo: ANPOCS; 2010. p. 241- 270</a:t>
            </a:r>
            <a:r>
              <a:rPr lang="pt-BR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OLIVEIRA, A. M. C.; IANNI, A. M.; Dallari, S. G</a:t>
            </a:r>
            <a:r>
              <a:rPr lang="pt-BR" sz="1600" dirty="0"/>
              <a:t>. Controle social no SUS: discurso, ação e reação. </a:t>
            </a:r>
            <a:r>
              <a:rPr lang="pt-BR" sz="1600" i="1" dirty="0" err="1"/>
              <a:t>Cienc</a:t>
            </a:r>
            <a:r>
              <a:rPr lang="pt-BR" sz="1600" i="1" dirty="0"/>
              <a:t> </a:t>
            </a:r>
            <a:r>
              <a:rPr lang="pt-BR" sz="1600" i="1" dirty="0" err="1"/>
              <a:t>Saude</a:t>
            </a:r>
            <a:r>
              <a:rPr lang="pt-BR" sz="1600" i="1" dirty="0"/>
              <a:t> </a:t>
            </a:r>
            <a:r>
              <a:rPr lang="pt-BR" sz="1600" i="1" dirty="0" err="1"/>
              <a:t>Colet</a:t>
            </a:r>
            <a:r>
              <a:rPr lang="pt-BR" sz="1600" i="1" dirty="0"/>
              <a:t> </a:t>
            </a:r>
            <a:r>
              <a:rPr lang="pt-BR" sz="1600" dirty="0"/>
              <a:t>2013; 18 (8):2329-2338</a:t>
            </a:r>
            <a:r>
              <a:rPr lang="pt-BR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err="1" smtClean="0"/>
              <a:t>Escorel</a:t>
            </a:r>
            <a:r>
              <a:rPr lang="pt-BR" sz="1600" dirty="0" smtClean="0"/>
              <a:t>, S.; Moreira, M. R. </a:t>
            </a:r>
            <a:r>
              <a:rPr lang="pt-BR" sz="1600" dirty="0">
                <a:solidFill>
                  <a:srgbClr val="000000"/>
                </a:solidFill>
              </a:rPr>
              <a:t>Desafios da participação social em saúde na nova agenda da reforma sanitária: democracia deliberativa e </a:t>
            </a:r>
            <a:r>
              <a:rPr lang="pt-BR" sz="1600" dirty="0" err="1">
                <a:solidFill>
                  <a:srgbClr val="000000"/>
                </a:solidFill>
              </a:rPr>
              <a:t>efetividade</a:t>
            </a:r>
            <a:r>
              <a:rPr lang="pt-BR" sz="1600" dirty="0" err="1" smtClean="0"/>
              <a:t>In</a:t>
            </a:r>
            <a:r>
              <a:rPr lang="pt-BR" sz="1600" dirty="0"/>
              <a:t>: Fleury S, Lobato LVC, organizadoras. Participação, democracia e saúde. Rio de Janeiro: </a:t>
            </a:r>
            <a:r>
              <a:rPr lang="pt-BR" sz="1600" dirty="0" err="1"/>
              <a:t>Cebes</a:t>
            </a:r>
            <a:r>
              <a:rPr lang="pt-BR" sz="1600" dirty="0"/>
              <a:t>; 2009. p. </a:t>
            </a:r>
            <a:r>
              <a:rPr lang="pt-BR" sz="1600" dirty="0" smtClean="0"/>
              <a:t>229-247</a:t>
            </a:r>
            <a:r>
              <a:rPr lang="pt-BR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Conselho </a:t>
            </a:r>
            <a:r>
              <a:rPr lang="pt-BR" sz="1600" dirty="0"/>
              <a:t>N</a:t>
            </a:r>
            <a:r>
              <a:rPr lang="pt-BR" sz="1600" dirty="0" smtClean="0"/>
              <a:t>acional da Saúde. Para entender o Controle Social na Saúde.</a:t>
            </a:r>
            <a:r>
              <a:rPr lang="pt-BR" sz="1600" dirty="0"/>
              <a:t> </a:t>
            </a:r>
            <a:r>
              <a:rPr lang="pt-BR" sz="1600" dirty="0" smtClean="0"/>
              <a:t>Brasília: </a:t>
            </a:r>
            <a:r>
              <a:rPr lang="pt-BR" sz="1600" dirty="0"/>
              <a:t>Conselho </a:t>
            </a:r>
            <a:r>
              <a:rPr lang="pt-BR" sz="1600" dirty="0" smtClean="0"/>
              <a:t>Nacional; 2014.</a:t>
            </a: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algn="just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4400" b="1" dirty="0">
                <a:solidFill>
                  <a:srgbClr val="FF0000"/>
                </a:solidFill>
              </a:rPr>
              <a:t>Obrigada pela </a:t>
            </a:r>
            <a:r>
              <a:rPr lang="pt-BR" sz="4400" b="1" smtClean="0">
                <a:solidFill>
                  <a:srgbClr val="FF0000"/>
                </a:solidFill>
              </a:rPr>
              <a:t>atenção!</a:t>
            </a:r>
          </a:p>
          <a:p>
            <a:pPr marL="0" indent="0" algn="ctr">
              <a:buNone/>
            </a:pPr>
            <a:endParaRPr lang="pt-BR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sz="4400" b="1" dirty="0" smtClean="0">
                <a:solidFill>
                  <a:srgbClr val="FF0000"/>
                </a:solidFill>
              </a:rPr>
              <a:t>anamariacaldeira@pbh.gov.br</a:t>
            </a:r>
          </a:p>
          <a:p>
            <a:pPr marL="0" indent="0" algn="ctr">
              <a:buNone/>
            </a:pPr>
            <a:r>
              <a:rPr lang="pt-BR" sz="4400" b="1" dirty="0" smtClean="0">
                <a:solidFill>
                  <a:srgbClr val="FF0000"/>
                </a:solidFill>
              </a:rPr>
              <a:t>amcoliveira@usp.br</a:t>
            </a:r>
            <a:endParaRPr lang="pt-BR" sz="4400" b="1" dirty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923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7030A0"/>
                </a:solidFill>
              </a:rPr>
              <a:t>Participação Social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Assim, o termo controle social passa a ser entendido como </a:t>
            </a:r>
            <a:r>
              <a:rPr lang="pt-BR" b="1" dirty="0"/>
              <a:t>Participação da sociedade na formulação, acompanhamento e verificação das políticas públicas. </a:t>
            </a:r>
          </a:p>
          <a:p>
            <a:pPr marL="0" indent="0" algn="just">
              <a:buNone/>
            </a:pPr>
            <a:r>
              <a:rPr lang="pt-BR" dirty="0"/>
              <a:t>O discurso da participação busca articular a </a:t>
            </a:r>
            <a:r>
              <a:rPr lang="pt-BR" b="1" dirty="0"/>
              <a:t>democratização do processo com a eficácia dos resultados</a:t>
            </a:r>
            <a:r>
              <a:rPr lang="pt-BR" dirty="0"/>
              <a:t>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239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A sociedade poderia exercer um papel mais efetivo de fiscalização e controle estando mais próxima do Estado, assim como poderia imprimir uma </a:t>
            </a:r>
            <a:r>
              <a:rPr lang="pt-BR" b="1" dirty="0" smtClean="0"/>
              <a:t>lógica mais democrática na definição da prioridade na alocação dos recursos públicos</a:t>
            </a:r>
            <a:r>
              <a:rPr lang="pt-BR" dirty="0" smtClean="0"/>
              <a:t>;</a:t>
            </a:r>
          </a:p>
          <a:p>
            <a:pPr marL="0" indent="0" algn="just">
              <a:buNone/>
            </a:pPr>
            <a:r>
              <a:rPr lang="pt-BR" dirty="0" smtClean="0"/>
              <a:t>Esperava-se, ainda, que a participação, tivesse um efeito direto sobre os próprios atores que participavam, atuando, assim, </a:t>
            </a:r>
            <a:r>
              <a:rPr lang="pt-BR" b="1" dirty="0" smtClean="0"/>
              <a:t>como um fator educacional da cidadania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646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B050"/>
                </a:solidFill>
              </a:rPr>
              <a:t>Conselhos de Políticas Públicas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/>
              <a:t>E</a:t>
            </a:r>
            <a:r>
              <a:rPr lang="pt-BR" dirty="0" smtClean="0"/>
              <a:t>ntende-se </a:t>
            </a:r>
            <a:r>
              <a:rPr lang="pt-BR" dirty="0"/>
              <a:t>por conselho de políticas públicas um novo espaço de participação da sociedade em sua relação com o Estado, que propicia o acesso da população e dos movimentos sociais aos processos de tomada de decisão nas políticas públicas.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Cumpre ressaltar que </a:t>
            </a:r>
            <a:r>
              <a:rPr lang="pt-BR" dirty="0" smtClean="0"/>
              <a:t>esses </a:t>
            </a:r>
            <a:r>
              <a:rPr lang="pt-BR" dirty="0"/>
              <a:t>conselhos são de  caráter </a:t>
            </a:r>
            <a:r>
              <a:rPr lang="pt-BR" dirty="0" smtClean="0"/>
              <a:t>consultivo ou deliberativo, </a:t>
            </a:r>
            <a:r>
              <a:rPr lang="pt-BR" dirty="0"/>
              <a:t>sendo oriundos de legislação </a:t>
            </a:r>
            <a:r>
              <a:rPr lang="pt-BR" dirty="0" smtClean="0"/>
              <a:t>federal </a:t>
            </a:r>
            <a:r>
              <a:rPr lang="pt-BR" dirty="0"/>
              <a:t>ou municipal. </a:t>
            </a:r>
            <a:r>
              <a:rPr lang="pt-BR" dirty="0" smtClean="0"/>
              <a:t>Alguns </a:t>
            </a:r>
            <a:r>
              <a:rPr lang="pt-BR" dirty="0"/>
              <a:t>deles são previstos em legislação nacional, </a:t>
            </a:r>
            <a:r>
              <a:rPr lang="pt-BR" dirty="0" smtClean="0"/>
              <a:t>tendo </a:t>
            </a:r>
            <a:r>
              <a:rPr lang="pt-BR" dirty="0"/>
              <a:t>caráter obrigatório, e são considerados parte integrante do sistema federal, com atribuições legalmente estabelecidas no plano da formulação e implementação das políticas na respectiva área governamental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235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8046156" cy="5328592"/>
          </a:xfrm>
        </p:spPr>
      </p:pic>
    </p:spTree>
    <p:extLst>
      <p:ext uri="{BB962C8B-B14F-4D97-AF65-F5344CB8AC3E}">
        <p14:creationId xmlns:p14="http://schemas.microsoft.com/office/powerpoint/2010/main" val="23571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BH possui 24 Conselhos de Políticas Públicas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sz="3800" b="1" dirty="0" smtClean="0">
                <a:solidFill>
                  <a:srgbClr val="FF0000"/>
                </a:solidFill>
              </a:rPr>
              <a:t>Histórico</a:t>
            </a:r>
          </a:p>
          <a:p>
            <a:pPr marL="0" indent="0" algn="just">
              <a:buNone/>
            </a:pPr>
            <a:r>
              <a:rPr lang="pt-BR" dirty="0" smtClean="0"/>
              <a:t>Sob </a:t>
            </a:r>
            <a:r>
              <a:rPr lang="pt-BR" dirty="0"/>
              <a:t>forte influência de valores como a democratização do poder e justiça social, incorporados a Constituição Federal de 1988, a </a:t>
            </a:r>
            <a:r>
              <a:rPr lang="pt-BR" b="1" dirty="0"/>
              <a:t>Lei Orgânica</a:t>
            </a:r>
            <a:r>
              <a:rPr lang="pt-BR" dirty="0"/>
              <a:t> do Município de Belo Horizonte, foi promulgada em de 21 de março de 1990, tendo como relator o então vereador </a:t>
            </a:r>
            <a:r>
              <a:rPr lang="pt-BR" dirty="0" err="1"/>
              <a:t>Patrus</a:t>
            </a:r>
            <a:r>
              <a:rPr lang="pt-BR" dirty="0"/>
              <a:t> Ananias de </a:t>
            </a:r>
            <a:r>
              <a:rPr lang="pt-BR" dirty="0" smtClean="0"/>
              <a:t>Souza.</a:t>
            </a:r>
          </a:p>
          <a:p>
            <a:pPr marL="0" indent="0" algn="just">
              <a:buNone/>
            </a:pPr>
            <a:r>
              <a:rPr lang="pt-BR" dirty="0" smtClean="0"/>
              <a:t>Essa </a:t>
            </a:r>
            <a:r>
              <a:rPr lang="pt-BR" dirty="0"/>
              <a:t>lei trazia como inovação a possibilidade da </a:t>
            </a:r>
            <a:r>
              <a:rPr lang="pt-BR" b="1" dirty="0"/>
              <a:t>criação de instâncias de participação junto aos órgãos da Administração Pública Municipal</a:t>
            </a:r>
            <a:r>
              <a:rPr lang="pt-BR" dirty="0"/>
              <a:t> (BELO HORIZONTE, 1990).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207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Afinal, o </a:t>
            </a:r>
            <a:r>
              <a:rPr lang="pt-BR" b="1" dirty="0">
                <a:solidFill>
                  <a:srgbClr val="FF0000"/>
                </a:solidFill>
              </a:rPr>
              <a:t>que é ser </a:t>
            </a:r>
            <a:r>
              <a:rPr lang="pt-BR" b="1" dirty="0" smtClean="0">
                <a:solidFill>
                  <a:srgbClr val="FF0000"/>
                </a:solidFill>
              </a:rPr>
              <a:t>Conselheiro?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Ana\Desktop\Untitled 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13690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4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2160</Words>
  <Application>Microsoft Office PowerPoint</Application>
  <PresentationFormat>Apresentação na tela (4:3)</PresentationFormat>
  <Paragraphs>164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Apresentação do PowerPoint</vt:lpstr>
      <vt:lpstr>Apresentação do PowerPoint</vt:lpstr>
      <vt:lpstr>Apresentação do PowerPoint</vt:lpstr>
      <vt:lpstr>Participação Social</vt:lpstr>
      <vt:lpstr>Apresentação do PowerPoint</vt:lpstr>
      <vt:lpstr>Conselhos de Políticas Públicas</vt:lpstr>
      <vt:lpstr>Apresentação do PowerPoint</vt:lpstr>
      <vt:lpstr>BH possui 24 Conselhos de Políticas Públicas</vt:lpstr>
      <vt:lpstr>Afinal, o que é ser Conselheiro?</vt:lpstr>
      <vt:lpstr>Controle social de uma política pública</vt:lpstr>
      <vt:lpstr>Ser representante e representar</vt:lpstr>
      <vt:lpstr> Um bom representante!</vt:lpstr>
      <vt:lpstr>Características de um bom conselheiro</vt:lpstr>
      <vt:lpstr>A realidade</vt:lpstr>
      <vt:lpstr>Apresentação do PowerPoint</vt:lpstr>
      <vt:lpstr>Apresentação do PowerPoint</vt:lpstr>
      <vt:lpstr>Apresentação do PowerPoint</vt:lpstr>
      <vt:lpstr>Consequências</vt:lpstr>
      <vt:lpstr>Apresentação do PowerPoint</vt:lpstr>
      <vt:lpstr>Características de um bom Conselheiro     Continuando...</vt:lpstr>
      <vt:lpstr>Princípios básicos dos Conselhos</vt:lpstr>
      <vt:lpstr>  Fique atento!</vt:lpstr>
      <vt:lpstr>Regras de funcionamento</vt:lpstr>
      <vt:lpstr>Mandato dos conselheiros</vt:lpstr>
      <vt:lpstr>Apresentação do PowerPoint</vt:lpstr>
      <vt:lpstr>Estrutura e funcionamento de um Conselho </vt:lpstr>
      <vt:lpstr> Sugestão de estrutura de organização</vt:lpstr>
      <vt:lpstr>Apresentação do PowerPoint</vt:lpstr>
      <vt:lpstr> Atas de reunião </vt:lpstr>
      <vt:lpstr>Apresentação do PowerPoint</vt:lpstr>
      <vt:lpstr>Atribuições da Mesa Diretora 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</dc:creator>
  <cp:lastModifiedBy>Ana</cp:lastModifiedBy>
  <cp:revision>212</cp:revision>
  <dcterms:created xsi:type="dcterms:W3CDTF">2013-06-25T18:22:36Z</dcterms:created>
  <dcterms:modified xsi:type="dcterms:W3CDTF">2015-09-28T17:20:42Z</dcterms:modified>
</cp:coreProperties>
</file>